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83" r:id="rId9"/>
    <p:sldId id="284" r:id="rId10"/>
    <p:sldId id="285" r:id="rId11"/>
    <p:sldId id="282" r:id="rId12"/>
    <p:sldId id="279" r:id="rId13"/>
    <p:sldId id="280" r:id="rId14"/>
    <p:sldId id="281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 Кришталь" initials="ИК" lastIdx="1" clrIdx="0">
    <p:extLst>
      <p:ext uri="{19B8F6BF-5375-455C-9EA6-DF929625EA0E}">
        <p15:presenceInfo xmlns:p15="http://schemas.microsoft.com/office/powerpoint/2012/main" userId="07993302ac5f2d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58FF"/>
    <a:srgbClr val="C3529D"/>
    <a:srgbClr val="F1B604"/>
    <a:srgbClr val="523BAC"/>
    <a:srgbClr val="FD5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6" autoAdjust="0"/>
    <p:restoredTop sz="96374" autoAdjust="0"/>
  </p:normalViewPr>
  <p:slideViewPr>
    <p:cSldViewPr snapToGrid="0" snapToObjects="1">
      <p:cViewPr varScale="1">
        <p:scale>
          <a:sx n="109" d="100"/>
          <a:sy n="109" d="100"/>
        </p:scale>
        <p:origin x="7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22B32-E78B-E142-AD3B-91B50BD09345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B4CF3-7E7A-5743-8D03-184858877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694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B4CF3-7E7A-5743-8D03-18485887761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68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B4CF3-7E7A-5743-8D03-18485887761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92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D463E-8C8E-0C37-5B82-E046E2ED5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597A456-90DB-522C-45C2-CDD6C5804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2986F2-7FB0-6154-C5EE-C4D15DA7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7B180F-25EA-C863-2311-207F45D07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BE33F0-4034-4B8C-22C2-203F6986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78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AF852-7283-74F4-98E5-88CAADD9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1540E5-13B4-6588-7FA7-B18E36323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81CDDB-7FF3-D7CF-02FB-20F00B2E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86801A-30C8-5704-1FF4-E9E020D8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0A107-CBCD-BCDB-B3E4-D5495231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B40198C-A677-16BB-16DD-1077D5037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04762D-4183-FCCD-D0E3-EFBB4E0C8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AAC904-BE02-9903-F4E1-06CE415C8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10F58F-4C19-5AC0-234B-33178174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100EF0-D194-94AB-B576-613C4DCB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73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F2180-FD45-8A36-5EAB-FEC7E667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B216F-4426-1C6B-A57A-A6C1E2BC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74FDD-4E23-3A82-E0BF-6812BE24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DA6DA6-38C9-B602-91D9-60AEFB51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AA2DF3-1BEA-7580-5C6E-1B2E1D63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64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C263A-4783-F6D3-3BB4-04E98843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ACF420-104C-B469-3C97-99C560EF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C029C0-A61C-7134-0D5C-FC5B4642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C3F37-3EA6-818A-5D27-2871A45D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DDBCC9-6CB4-ACA0-CDFC-A3AFF1E4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15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2B22D-EF7D-73AC-94CA-09104A4E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790C87-41EC-1717-64EE-C47D3B3C6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B8E739-B805-71A9-BDEA-B423C569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08288C-CB7F-3F49-9067-FC0C431EB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79F5CB-D8D8-4141-FDA5-A5A39EBA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9188B1-0287-133D-D1E7-86ACF883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9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48955-D98A-2350-73AE-B79FAB63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DDAFE-0F2D-AD91-8ADF-5ED07952A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F15667-7EF1-D9C8-1FB1-0E428407B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23C8E5-5451-FA56-0C08-0B9B8D711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E2DF96-F33A-D8B7-7F7F-27882ED98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5CC211-8104-60EF-9020-214E8D9B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029E4DF-FE65-F44E-4321-E1FB4A1A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900098-8CC6-C653-4820-E112AC1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39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3E9ED-73C2-D694-7FEA-2C434722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ADD58F-7463-8EC7-E5E1-4750EF88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7740ED-466C-4E9B-84DA-A73280AC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A817CE-2AC5-163D-4E0C-7D828D9A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55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5703B9-584C-DD9F-B902-60F2D81F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9AC9F08-D2F2-F754-A8A6-85D037A6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28C909-B763-665B-BFB4-82E487B0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67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BF1DA-4EB2-6937-B5EB-2BA64E3F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DAE9B2-2DD9-ADDE-054F-9DB06E22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85CE2C-3E6E-3AD6-2CE4-DEF55FC94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2676E3-499B-C2C3-B798-5597E8B4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5471AA-0B8D-78EF-C9B9-83AF87DB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E75D92-17E1-AF4E-558F-9A1FE45D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30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8203D-5B75-D259-8D48-0ED2B660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27BA6-9FBB-C40B-F220-19B596903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6DE288-F24A-C92D-88D5-16BAD6ACA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47ED68-D82C-9919-E7AE-79388AE0C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EBDB9C-35EA-B660-4DD7-56704011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8E5AC5-DDF2-4759-8F3C-E2AB12F4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345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5127B-799E-8195-9139-0F9E7322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AF7610-E5FC-3DB3-E759-F36730F2A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A81C3E-AF27-4E6B-A5F8-0906ABD2E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D9CD5-F2BE-FE4F-A11E-1FA8E031A763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7803FB-B824-805C-B047-8477EBC11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55BD6F-06A0-65D5-9739-F81DEC853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F69C9-40C7-8D43-82B2-56B8814C1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15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5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FC227E-8A0A-CE5C-A5B3-72087A450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716459" y="-5507839"/>
            <a:ext cx="35748716" cy="256168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9A176-6892-E380-A0B7-52085C1D7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873" y="1969294"/>
            <a:ext cx="10848109" cy="2387600"/>
          </a:xfrm>
        </p:spPr>
        <p:txBody>
          <a:bodyPr>
            <a:normAutofit/>
          </a:bodyPr>
          <a:lstStyle/>
          <a:p>
            <a:r>
              <a:rPr lang="ru-RU" sz="7200" b="1" i="0" dirty="0">
                <a:solidFill>
                  <a:schemeClr val="bg1"/>
                </a:solidFill>
                <a:effectLst/>
                <a:latin typeface="font_h1"/>
              </a:rPr>
              <a:t>Профильная лента бизнес-новостей</a:t>
            </a:r>
            <a:endParaRPr lang="ru-RU" sz="72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E14BE0-D6EB-4AA6-3349-5064A904C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35278"/>
            <a:ext cx="9144000" cy="590622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loo Cyrillic" panose="03080902040302020200" pitchFamily="66" charset="0"/>
                <a:ea typeface="Ayuthaya" pitchFamily="2" charset="-34"/>
                <a:cs typeface="Baghdad" pitchFamily="2" charset="-78"/>
              </a:rPr>
              <a:t>StartTrek</a:t>
            </a:r>
            <a:r>
              <a:rPr lang="en-US" dirty="0">
                <a:solidFill>
                  <a:schemeClr val="bg1"/>
                </a:solidFill>
                <a:latin typeface="Baloo Cyrillic" panose="03080902040302020200" pitchFamily="66" charset="0"/>
                <a:ea typeface="Ayuthaya" pitchFamily="2" charset="-34"/>
                <a:cs typeface="Baghdad" pitchFamily="2" charset="-78"/>
              </a:rPr>
              <a:t> Team</a:t>
            </a:r>
            <a:endParaRPr lang="ru-RU" dirty="0">
              <a:solidFill>
                <a:schemeClr val="bg1"/>
              </a:solidFill>
              <a:latin typeface="Baloo Cyrillic" panose="03080902040302020200" pitchFamily="66" charset="0"/>
              <a:ea typeface="Ayuthaya" pitchFamily="2" charset="-34"/>
              <a:cs typeface="Baghdad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69E80-8C6F-4AE1-331D-EDC683CCD432}"/>
              </a:ext>
            </a:extLst>
          </p:cNvPr>
          <p:cNvSpPr txBox="1"/>
          <p:nvPr/>
        </p:nvSpPr>
        <p:spPr>
          <a:xfrm>
            <a:off x="9112982" y="482291"/>
            <a:ext cx="2717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ctr" latinLnBrk="0"/>
            <a:r>
              <a:rPr lang="en-US" sz="3200" b="1" dirty="0" err="1">
                <a:solidFill>
                  <a:srgbClr val="FFFFFF"/>
                </a:solidFill>
                <a:latin typeface="Manrope"/>
              </a:rPr>
              <a:t>MORE.Tech</a:t>
            </a:r>
            <a:r>
              <a:rPr lang="en-US" sz="3200" b="1" dirty="0">
                <a:solidFill>
                  <a:srgbClr val="FFFFFF"/>
                </a:solidFill>
                <a:latin typeface="Manrope"/>
              </a:rPr>
              <a:t> 4.0</a:t>
            </a:r>
            <a:endParaRPr lang="en" sz="3200" b="1" i="0" dirty="0">
              <a:solidFill>
                <a:srgbClr val="FFFFFF"/>
              </a:solidFill>
              <a:effectLst/>
              <a:latin typeface="Manrope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209DBC-235C-3DD4-201B-F90F485E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196" y="4356894"/>
            <a:ext cx="1557608" cy="10178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D2A65D-4610-1A0E-85DD-BA0C1472E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800" y="255583"/>
            <a:ext cx="2692400" cy="9525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94FB9B5-2C13-EB04-0B2C-5FED95BD9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002" y="5830589"/>
            <a:ext cx="1905000" cy="74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8A704-5B74-CE9E-AA93-CE9EF308270E}"/>
              </a:ext>
            </a:extLst>
          </p:cNvPr>
          <p:cNvSpPr txBox="1"/>
          <p:nvPr/>
        </p:nvSpPr>
        <p:spPr>
          <a:xfrm>
            <a:off x="4834821" y="6101728"/>
            <a:ext cx="25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Спикер: Кришталь Иван</a:t>
            </a:r>
          </a:p>
        </p:txBody>
      </p:sp>
    </p:spTree>
    <p:extLst>
      <p:ext uri="{BB962C8B-B14F-4D97-AF65-F5344CB8AC3E}">
        <p14:creationId xmlns:p14="http://schemas.microsoft.com/office/powerpoint/2010/main" val="142369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Ранжирование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2A46-8D9D-3E6D-CB61-8CB637761EB2}"/>
              </a:ext>
            </a:extLst>
          </p:cNvPr>
          <p:cNvSpPr txBox="1"/>
          <p:nvPr/>
        </p:nvSpPr>
        <p:spPr>
          <a:xfrm>
            <a:off x="501162" y="1520201"/>
            <a:ext cx="6268915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Для ранжирования используется авторитет новостного источника и близость конкретной новости к тренду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39DF9A-DBBA-17C5-068A-EC20B7BC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293" y="835268"/>
            <a:ext cx="3294282" cy="55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8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Тренды и инсайды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F550DF-3BA0-7D9F-351B-E0879EAB5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289" y="3429000"/>
            <a:ext cx="6037596" cy="3131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E89676-E4C9-9E47-D86A-DA6A9862639A}"/>
              </a:ext>
            </a:extLst>
          </p:cNvPr>
          <p:cNvSpPr txBox="1"/>
          <p:nvPr/>
        </p:nvSpPr>
        <p:spPr>
          <a:xfrm>
            <a:off x="501162" y="1520201"/>
            <a:ext cx="11421207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Поиск трендов осуществляется на основе повторений ключевых слов новости за фиксированный промежуток времени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Поиск ключевых слов происходит с помощью модели </a:t>
            </a:r>
            <a:r>
              <a:rPr lang="en-US" sz="2800" dirty="0">
                <a:solidFill>
                  <a:schemeClr val="bg1"/>
                </a:solidFill>
              </a:rPr>
              <a:t>ML </a:t>
            </a:r>
            <a:r>
              <a:rPr lang="en-US" sz="2800" dirty="0" err="1">
                <a:solidFill>
                  <a:schemeClr val="bg1"/>
                </a:solidFill>
              </a:rPr>
              <a:t>natasha</a:t>
            </a:r>
            <a:endParaRPr lang="en-US" sz="28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Инсайды прогнозируются на основе последовательностей ключевых слов в истории    	</a:t>
            </a:r>
          </a:p>
        </p:txBody>
      </p:sp>
    </p:spTree>
    <p:extLst>
      <p:ext uri="{BB962C8B-B14F-4D97-AF65-F5344CB8AC3E}">
        <p14:creationId xmlns:p14="http://schemas.microsoft.com/office/powerpoint/2010/main" val="1945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Работа приложения</a:t>
            </a:r>
          </a:p>
        </p:txBody>
      </p:sp>
      <p:sp>
        <p:nvSpPr>
          <p:cNvPr id="4" name="Объект 7">
            <a:extLst>
              <a:ext uri="{FF2B5EF4-FFF2-40B4-BE49-F238E27FC236}">
                <a16:creationId xmlns:a16="http://schemas.microsoft.com/office/drawing/2014/main" id="{80A05A91-B6AE-A50A-7364-BBD2E0366199}"/>
              </a:ext>
            </a:extLst>
          </p:cNvPr>
          <p:cNvSpPr txBox="1">
            <a:spLocks/>
          </p:cNvSpPr>
          <p:nvPr/>
        </p:nvSpPr>
        <p:spPr>
          <a:xfrm>
            <a:off x="657225" y="16756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ДЕМОНСТРАЦИЯ РАБОТЫ</a:t>
            </a:r>
          </a:p>
        </p:txBody>
      </p:sp>
    </p:spTree>
    <p:extLst>
      <p:ext uri="{BB962C8B-B14F-4D97-AF65-F5344CB8AC3E}">
        <p14:creationId xmlns:p14="http://schemas.microsoft.com/office/powerpoint/2010/main" val="73493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Проделанная работа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B179175-7433-2C9F-0524-9091BE4A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622" y="1862455"/>
            <a:ext cx="6865752" cy="345249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+mj-lt"/>
              </a:rPr>
              <a:t>Изучили историю вопроса, погрузились в проблематику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  <a:p>
            <a:r>
              <a:rPr lang="ru-RU" b="1" dirty="0">
                <a:solidFill>
                  <a:schemeClr val="bg1"/>
                </a:solidFill>
                <a:latin typeface="+mj-lt"/>
              </a:rPr>
              <a:t>Реализовали прототип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с первостепенными возможностями</a:t>
            </a:r>
            <a:endParaRPr lang="ru-RU" sz="2400" b="1" dirty="0">
              <a:solidFill>
                <a:schemeClr val="bg1"/>
              </a:solidFill>
              <a:latin typeface="+mj-lt"/>
            </a:endParaRPr>
          </a:p>
          <a:p>
            <a:r>
              <a:rPr lang="ru-RU" b="1" dirty="0">
                <a:solidFill>
                  <a:schemeClr val="bg1"/>
                </a:solidFill>
                <a:latin typeface="+mj-lt"/>
              </a:rPr>
              <a:t>Проработали </a:t>
            </a:r>
            <a:r>
              <a:rPr lang="en" b="1" dirty="0">
                <a:solidFill>
                  <a:schemeClr val="bg1"/>
                </a:solidFill>
                <a:latin typeface="+mj-lt"/>
              </a:rPr>
              <a:t>UX/UI</a:t>
            </a:r>
            <a:endParaRPr lang="ru-RU" b="1" dirty="0">
              <a:solidFill>
                <a:schemeClr val="bg1"/>
              </a:solidFill>
              <a:latin typeface="+mj-lt"/>
            </a:endParaRPr>
          </a:p>
          <a:p>
            <a:r>
              <a:rPr lang="ru-RU" dirty="0">
                <a:solidFill>
                  <a:schemeClr val="bg1"/>
                </a:solidFill>
              </a:rPr>
              <a:t>Использовали только </a:t>
            </a:r>
            <a:r>
              <a:rPr lang="en-US" dirty="0">
                <a:solidFill>
                  <a:schemeClr val="bg1"/>
                </a:solidFill>
              </a:rPr>
              <a:t>open source </a:t>
            </a:r>
            <a:r>
              <a:rPr lang="ru-RU" dirty="0">
                <a:solidFill>
                  <a:schemeClr val="bg1"/>
                </a:solidFill>
              </a:rPr>
              <a:t>проекты и программные средства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CA140E-4B79-CBAF-2B18-C2A5017CE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8200" y="1470834"/>
            <a:ext cx="4235738" cy="42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8FBBEB2-9E34-B1E5-A354-B95B233E78E1}"/>
              </a:ext>
            </a:extLst>
          </p:cNvPr>
          <p:cNvSpPr txBox="1">
            <a:spLocks/>
          </p:cNvSpPr>
          <p:nvPr/>
        </p:nvSpPr>
        <p:spPr>
          <a:xfrm>
            <a:off x="971130" y="1862455"/>
            <a:ext cx="6143179" cy="428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Доработать интерфейс</a:t>
            </a:r>
          </a:p>
          <a:p>
            <a:r>
              <a:rPr lang="ru-RU" dirty="0">
                <a:solidFill>
                  <a:schemeClr val="bg1"/>
                </a:solidFill>
              </a:rPr>
              <a:t>Сделать мобильную версию приложения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Реализовать выдачу новостей с помощью поиска</a:t>
            </a:r>
          </a:p>
          <a:p>
            <a:r>
              <a:rPr lang="ru-RU" dirty="0">
                <a:solidFill>
                  <a:schemeClr val="bg1"/>
                </a:solidFill>
              </a:rPr>
              <a:t>Повысить точность классификации</a:t>
            </a:r>
          </a:p>
          <a:p>
            <a:r>
              <a:rPr lang="ru-RU" dirty="0">
                <a:solidFill>
                  <a:schemeClr val="bg1"/>
                </a:solidFill>
              </a:rPr>
              <a:t>Расширить и оптимизировать возможности </a:t>
            </a:r>
            <a:r>
              <a:rPr lang="en-US" dirty="0">
                <a:solidFill>
                  <a:schemeClr val="bg1"/>
                </a:solidFill>
              </a:rPr>
              <a:t>API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2C1932-905A-0C38-EAC7-95ACAFDC1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78041" y="1183582"/>
            <a:ext cx="3808689" cy="477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FC227E-8A0A-CE5C-A5B3-72087A450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716459" y="-5507839"/>
            <a:ext cx="35748716" cy="256168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9A176-6892-E380-A0B7-52085C1D7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873" y="1533850"/>
            <a:ext cx="10848109" cy="2387600"/>
          </a:xfrm>
        </p:spPr>
        <p:txBody>
          <a:bodyPr>
            <a:norm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effectLst/>
                <a:latin typeface="font_h1"/>
              </a:rPr>
              <a:t>Профильная лента бизнес-новостей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E14BE0-D6EB-4AA6-3349-5064A904C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35278"/>
            <a:ext cx="9144000" cy="590622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loo Cyrillic" panose="03080902040302020200" pitchFamily="66" charset="0"/>
                <a:ea typeface="Ayuthaya" pitchFamily="2" charset="-34"/>
                <a:cs typeface="Baghdad" pitchFamily="2" charset="-78"/>
              </a:rPr>
              <a:t>StartTrek</a:t>
            </a:r>
            <a:r>
              <a:rPr lang="en-US" dirty="0">
                <a:solidFill>
                  <a:schemeClr val="bg1"/>
                </a:solidFill>
                <a:latin typeface="Baloo Cyrillic" panose="03080902040302020200" pitchFamily="66" charset="0"/>
                <a:ea typeface="Ayuthaya" pitchFamily="2" charset="-34"/>
                <a:cs typeface="Baghdad" pitchFamily="2" charset="-78"/>
              </a:rPr>
              <a:t> Team</a:t>
            </a:r>
            <a:endParaRPr lang="ru-RU" dirty="0">
              <a:solidFill>
                <a:schemeClr val="bg1"/>
              </a:solidFill>
              <a:latin typeface="Baloo Cyrillic" panose="03080902040302020200" pitchFamily="66" charset="0"/>
              <a:ea typeface="Ayuthaya" pitchFamily="2" charset="-34"/>
              <a:cs typeface="Baghdad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69E80-8C6F-4AE1-331D-EDC683CCD432}"/>
              </a:ext>
            </a:extLst>
          </p:cNvPr>
          <p:cNvSpPr txBox="1"/>
          <p:nvPr/>
        </p:nvSpPr>
        <p:spPr>
          <a:xfrm>
            <a:off x="9112982" y="482291"/>
            <a:ext cx="2717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ctr" latinLnBrk="0"/>
            <a:r>
              <a:rPr lang="en-US" sz="3200" b="1" dirty="0" err="1">
                <a:solidFill>
                  <a:srgbClr val="FFFFFF"/>
                </a:solidFill>
                <a:latin typeface="Manrope"/>
              </a:rPr>
              <a:t>MORE.Tech</a:t>
            </a:r>
            <a:r>
              <a:rPr lang="en-US" sz="3200" b="1" dirty="0">
                <a:solidFill>
                  <a:srgbClr val="FFFFFF"/>
                </a:solidFill>
                <a:latin typeface="Manrope"/>
              </a:rPr>
              <a:t> 4.0</a:t>
            </a:r>
            <a:endParaRPr lang="en" sz="3200" b="1" i="0" dirty="0">
              <a:solidFill>
                <a:srgbClr val="FFFFFF"/>
              </a:solidFill>
              <a:effectLst/>
              <a:latin typeface="Manrope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209DBC-235C-3DD4-201B-F90F485E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196" y="4356894"/>
            <a:ext cx="1557608" cy="10178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D2A65D-4610-1A0E-85DD-BA0C1472E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800" y="255583"/>
            <a:ext cx="2692400" cy="9525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94FB9B5-2C13-EB04-0B2C-5FED95BD9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002" y="5830589"/>
            <a:ext cx="1905000" cy="7493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3BAC4FA-322B-1E91-D59B-DBBE074627D9}"/>
              </a:ext>
            </a:extLst>
          </p:cNvPr>
          <p:cNvSpPr txBox="1">
            <a:spLocks/>
          </p:cNvSpPr>
          <p:nvPr/>
        </p:nvSpPr>
        <p:spPr>
          <a:xfrm>
            <a:off x="873732" y="2093212"/>
            <a:ext cx="10848109" cy="1017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font_h1"/>
              </a:rPr>
              <a:t>Спасибо за внимание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33577-F54A-4ED0-C2DF-4DBBAD0AE77C}"/>
              </a:ext>
            </a:extLst>
          </p:cNvPr>
          <p:cNvSpPr txBox="1"/>
          <p:nvPr/>
        </p:nvSpPr>
        <p:spPr>
          <a:xfrm>
            <a:off x="4834821" y="6101728"/>
            <a:ext cx="25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Спикер: Кришталь Иван</a:t>
            </a:r>
          </a:p>
        </p:txBody>
      </p:sp>
    </p:spTree>
    <p:extLst>
      <p:ext uri="{BB962C8B-B14F-4D97-AF65-F5344CB8AC3E}">
        <p14:creationId xmlns:p14="http://schemas.microsoft.com/office/powerpoint/2010/main" val="30783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2.08333E-6 0.2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123E7-743B-701F-9C5D-127FA3EC2C05}"/>
              </a:ext>
            </a:extLst>
          </p:cNvPr>
          <p:cNvSpPr txBox="1"/>
          <p:nvPr/>
        </p:nvSpPr>
        <p:spPr>
          <a:xfrm>
            <a:off x="1969308" y="3699561"/>
            <a:ext cx="2037674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</a:rPr>
              <a:t>Шалькин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Дмитрий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Олегович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Tg</a:t>
            </a:r>
            <a:r>
              <a:rPr lang="en-US" dirty="0">
                <a:solidFill>
                  <a:schemeClr val="bg1"/>
                </a:solidFill>
              </a:rPr>
              <a:t>: @Blukky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en-US" sz="1600" dirty="0" err="1">
                <a:solidFill>
                  <a:schemeClr val="bg1"/>
                </a:solidFill>
              </a:rPr>
              <a:t>BigData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ru-RU" sz="1600" dirty="0">
                <a:solidFill>
                  <a:schemeClr val="bg1"/>
                </a:solidFill>
              </a:rPr>
              <a:t>нейросети,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backend-</a:t>
            </a:r>
            <a:r>
              <a:rPr lang="ru-RU" sz="1600" dirty="0">
                <a:solidFill>
                  <a:schemeClr val="bg1"/>
                </a:solidFill>
              </a:rPr>
              <a:t>разработчик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B58D4-E5C0-24FC-3D87-101AD675FF61}"/>
              </a:ext>
            </a:extLst>
          </p:cNvPr>
          <p:cNvSpPr txBox="1"/>
          <p:nvPr/>
        </p:nvSpPr>
        <p:spPr>
          <a:xfrm>
            <a:off x="3937283" y="3699562"/>
            <a:ext cx="216138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Симаков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Антон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Андреевич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Tg</a:t>
            </a:r>
            <a:r>
              <a:rPr lang="en-US" dirty="0">
                <a:solidFill>
                  <a:schemeClr val="bg1"/>
                </a:solidFill>
              </a:rPr>
              <a:t>:  @xakermonkey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Дизайнер,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frontend-</a:t>
            </a:r>
            <a:r>
              <a:rPr lang="ru-RU" sz="1600" dirty="0">
                <a:solidFill>
                  <a:schemeClr val="bg1"/>
                </a:solidFill>
              </a:rPr>
              <a:t>разработчик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7C1ED-01F9-BE5E-ED8E-F3568CD4B3B1}"/>
              </a:ext>
            </a:extLst>
          </p:cNvPr>
          <p:cNvSpPr txBox="1"/>
          <p:nvPr/>
        </p:nvSpPr>
        <p:spPr>
          <a:xfrm>
            <a:off x="6330697" y="3730340"/>
            <a:ext cx="1563249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</a:rPr>
              <a:t>Кришталь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Иван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Викторович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Tg</a:t>
            </a:r>
            <a:r>
              <a:rPr lang="en-US" dirty="0">
                <a:solidFill>
                  <a:schemeClr val="bg1"/>
                </a:solidFill>
              </a:rPr>
              <a:t>: @Dratvarik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Разработчик,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криптограф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FC38F-191C-CB9F-E631-4FD9722B571B}"/>
              </a:ext>
            </a:extLst>
          </p:cNvPr>
          <p:cNvSpPr txBox="1"/>
          <p:nvPr/>
        </p:nvSpPr>
        <p:spPr>
          <a:xfrm>
            <a:off x="8383986" y="3699561"/>
            <a:ext cx="1705916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Первушин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Александр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Васильевич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Tg</a:t>
            </a:r>
            <a:r>
              <a:rPr lang="en-US" dirty="0">
                <a:solidFill>
                  <a:schemeClr val="bg1"/>
                </a:solidFill>
              </a:rPr>
              <a:t>: @PaniniRNB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Аналитик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B7D828D-56B3-CCD7-AC54-C37C42B90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6" t="1750" r="20431" b="42026"/>
          <a:stretch/>
        </p:blipFill>
        <p:spPr bwMode="auto">
          <a:xfrm>
            <a:off x="2374175" y="1989000"/>
            <a:ext cx="1227937" cy="144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494FE93-DD82-3800-448F-AF81CB3C2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4" t="-1" r="39650" b="51393"/>
          <a:stretch/>
        </p:blipFill>
        <p:spPr bwMode="auto">
          <a:xfrm>
            <a:off x="8657076" y="1989000"/>
            <a:ext cx="1159735" cy="144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92227322-0F6C-481E-2898-CF89D13EF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1" r="29928" b="47173"/>
          <a:stretch/>
        </p:blipFill>
        <p:spPr bwMode="auto">
          <a:xfrm>
            <a:off x="4502490" y="1989000"/>
            <a:ext cx="1149812" cy="144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F68DE-D49A-A9F2-1121-DE8BABABB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2" r="15222" b="46329"/>
          <a:stretch/>
        </p:blipFill>
        <p:spPr bwMode="auto">
          <a:xfrm>
            <a:off x="6552680" y="1989000"/>
            <a:ext cx="1119281" cy="144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46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и актуальность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1C665E-C3B1-CA8C-CB9A-4A73D4023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1123" y="2022330"/>
            <a:ext cx="3886200" cy="3886200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23620105-C6C1-DCED-9D74-C40C9CAD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6900" cy="42796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Проблематика:</a:t>
            </a:r>
          </a:p>
          <a:p>
            <a:r>
              <a:rPr lang="ru-RU" dirty="0">
                <a:solidFill>
                  <a:schemeClr val="bg1"/>
                </a:solidFill>
              </a:rPr>
              <a:t> Проблема отсутствия необходимой информации у работников.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Актуальность:</a:t>
            </a:r>
          </a:p>
          <a:p>
            <a:r>
              <a:rPr lang="ru-RU" dirty="0">
                <a:solidFill>
                  <a:schemeClr val="bg1"/>
                </a:solidFill>
              </a:rPr>
              <a:t>Мировая тенденция автоматизации всех процессов.</a:t>
            </a:r>
          </a:p>
          <a:p>
            <a:r>
              <a:rPr lang="ru-RU" dirty="0">
                <a:solidFill>
                  <a:schemeClr val="bg1"/>
                </a:solidFill>
              </a:rPr>
              <a:t>Временные затраты на поиском каждым работником востребованной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42558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18"/>
            <a:ext cx="10515600" cy="1325563"/>
          </a:xfrm>
        </p:spPr>
        <p:txBody>
          <a:bodyPr/>
          <a:lstStyle/>
          <a:p>
            <a:r>
              <a:rPr lang="ru-RU" sz="4400" b="1" dirty="0">
                <a:solidFill>
                  <a:schemeClr val="bg1"/>
                </a:solidFill>
              </a:rPr>
              <a:t>Реализация и функциональные возможности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9E60F27-DAB2-B8A5-00F8-4DE70864F60D}"/>
              </a:ext>
            </a:extLst>
          </p:cNvPr>
          <p:cNvSpPr txBox="1">
            <a:spLocks/>
          </p:cNvSpPr>
          <p:nvPr/>
        </p:nvSpPr>
        <p:spPr>
          <a:xfrm>
            <a:off x="296009" y="1462881"/>
            <a:ext cx="10887808" cy="2869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Web-</a:t>
            </a:r>
            <a:r>
              <a:rPr lang="ru-RU" dirty="0">
                <a:solidFill>
                  <a:schemeClr val="bg1"/>
                </a:solidFill>
              </a:rPr>
              <a:t>приложение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с помощью </a:t>
            </a:r>
            <a:r>
              <a:rPr lang="en-US" dirty="0">
                <a:solidFill>
                  <a:schemeClr val="bg1"/>
                </a:solidFill>
              </a:rPr>
              <a:t>RSS-</a:t>
            </a:r>
            <a:r>
              <a:rPr lang="ru-RU" dirty="0">
                <a:solidFill>
                  <a:schemeClr val="bg1"/>
                </a:solidFill>
              </a:rPr>
              <a:t>потока</a:t>
            </a:r>
          </a:p>
          <a:p>
            <a:r>
              <a:rPr lang="ru-RU" dirty="0">
                <a:solidFill>
                  <a:schemeClr val="bg1"/>
                </a:solidFill>
              </a:rPr>
              <a:t>Возможность использования в реальном времени</a:t>
            </a:r>
          </a:p>
          <a:p>
            <a:r>
              <a:rPr lang="ru-RU" dirty="0">
                <a:solidFill>
                  <a:schemeClr val="bg1"/>
                </a:solidFill>
              </a:rPr>
              <a:t>Ранжирование кластеров по релевантности</a:t>
            </a:r>
          </a:p>
          <a:p>
            <a:r>
              <a:rPr lang="ru-RU" dirty="0">
                <a:solidFill>
                  <a:schemeClr val="bg1"/>
                </a:solidFill>
              </a:rPr>
              <a:t>Наличие </a:t>
            </a:r>
            <a:r>
              <a:rPr lang="en-US" dirty="0">
                <a:solidFill>
                  <a:schemeClr val="bg1"/>
                </a:solidFill>
              </a:rPr>
              <a:t>API</a:t>
            </a:r>
          </a:p>
          <a:p>
            <a:r>
              <a:rPr lang="ru-RU" dirty="0">
                <a:solidFill>
                  <a:schemeClr val="bg1"/>
                </a:solidFill>
              </a:rPr>
              <a:t>Простая интеграция в систему</a:t>
            </a:r>
          </a:p>
          <a:p>
            <a:r>
              <a:rPr lang="ru-RU" dirty="0">
                <a:solidFill>
                  <a:schemeClr val="bg1"/>
                </a:solidFill>
              </a:rPr>
              <a:t>Масштабируемость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4DFF68-B525-20F5-8724-8345B82F3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961" y="2897614"/>
            <a:ext cx="7330250" cy="27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51" y="-1800539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Архитектура приложения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B01EF26-EB25-C891-8F1A-69557E497A51}"/>
              </a:ext>
            </a:extLst>
          </p:cNvPr>
          <p:cNvCxnSpPr>
            <a:cxnSpLocks/>
          </p:cNvCxnSpPr>
          <p:nvPr/>
        </p:nvCxnSpPr>
        <p:spPr>
          <a:xfrm>
            <a:off x="3394841" y="3941303"/>
            <a:ext cx="2647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5F85B4D-E49C-85F2-FD2F-1BFBE938B2F4}"/>
              </a:ext>
            </a:extLst>
          </p:cNvPr>
          <p:cNvSpPr/>
          <p:nvPr/>
        </p:nvSpPr>
        <p:spPr>
          <a:xfrm>
            <a:off x="8660728" y="2364067"/>
            <a:ext cx="1769092" cy="176909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3984A-EB34-DBD9-2EA5-561DB0D9CB3E}"/>
              </a:ext>
            </a:extLst>
          </p:cNvPr>
          <p:cNvSpPr txBox="1"/>
          <p:nvPr/>
        </p:nvSpPr>
        <p:spPr>
          <a:xfrm>
            <a:off x="8871600" y="2315754"/>
            <a:ext cx="14109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sz="2400" b="1" i="1" dirty="0">
                <a:solidFill>
                  <a:schemeClr val="bg1"/>
                </a:solidFill>
              </a:rPr>
              <a:t>Frontend</a:t>
            </a:r>
            <a:endParaRPr lang="ru-RU" sz="2400" b="1" i="1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BFDFAE-1826-C3E7-DA17-A193FD7DE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409" y="2790250"/>
            <a:ext cx="1190529" cy="493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5531F194-5F06-C5B6-1635-97D2045E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867" y="3464119"/>
            <a:ext cx="511256" cy="4072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03ACCF-65F3-F97C-877C-74F12AED2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030" y="3411568"/>
            <a:ext cx="459104" cy="5297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A350126-B3B4-FE28-8FE5-0B72141D5A1E}"/>
              </a:ext>
            </a:extLst>
          </p:cNvPr>
          <p:cNvGrpSpPr/>
          <p:nvPr/>
        </p:nvGrpSpPr>
        <p:grpSpPr>
          <a:xfrm>
            <a:off x="6042151" y="1728547"/>
            <a:ext cx="4619695" cy="4548672"/>
            <a:chOff x="6042151" y="1728547"/>
            <a:chExt cx="4619695" cy="45486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886598-416D-7C74-1E33-67220E17E939}"/>
                </a:ext>
              </a:extLst>
            </p:cNvPr>
            <p:cNvSpPr txBox="1"/>
            <p:nvPr/>
          </p:nvSpPr>
          <p:spPr>
            <a:xfrm>
              <a:off x="6492638" y="2349585"/>
              <a:ext cx="22860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WEB-</a:t>
              </a:r>
              <a:r>
                <a:rPr lang="ru-RU" sz="2400" b="1" dirty="0">
                  <a:solidFill>
                    <a:schemeClr val="bg1"/>
                  </a:solidFill>
                </a:rPr>
                <a:t>ПРИЛОЖЕНИЕ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EC960805-9D2C-07F8-940B-4F67A83496F8}"/>
                </a:ext>
              </a:extLst>
            </p:cNvPr>
            <p:cNvSpPr/>
            <p:nvPr/>
          </p:nvSpPr>
          <p:spPr>
            <a:xfrm>
              <a:off x="6042151" y="1728547"/>
              <a:ext cx="4619695" cy="45486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4C99F6A9-8BD7-6262-6077-5A66DBAC4102}"/>
              </a:ext>
            </a:extLst>
          </p:cNvPr>
          <p:cNvGrpSpPr/>
          <p:nvPr/>
        </p:nvGrpSpPr>
        <p:grpSpPr>
          <a:xfrm>
            <a:off x="8715689" y="4322918"/>
            <a:ext cx="1579272" cy="1579272"/>
            <a:chOff x="7701346" y="4629124"/>
            <a:chExt cx="2238703" cy="2238703"/>
          </a:xfrm>
          <a:effectLst/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CD84282D-FF8F-FD59-DE01-7E8992C74E50}"/>
                </a:ext>
              </a:extLst>
            </p:cNvPr>
            <p:cNvSpPr/>
            <p:nvPr/>
          </p:nvSpPr>
          <p:spPr>
            <a:xfrm>
              <a:off x="7701346" y="4629124"/>
              <a:ext cx="2238703" cy="223870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510934-9A11-F004-9A7E-8DC6F6F2B996}"/>
                </a:ext>
              </a:extLst>
            </p:cNvPr>
            <p:cNvSpPr txBox="1"/>
            <p:nvPr/>
          </p:nvSpPr>
          <p:spPr>
            <a:xfrm>
              <a:off x="8458484" y="4679130"/>
              <a:ext cx="917896" cy="6544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</a:rPr>
                <a:t>ML</a:t>
              </a:r>
              <a:endParaRPr lang="ru-RU" sz="2400" b="1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9197C87-70C0-D0A2-7D6B-88EF6B2C2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1660" y="5368275"/>
            <a:ext cx="497877" cy="452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6F8A60A-C8FB-71F4-4DA2-1FBF299ABB49}"/>
              </a:ext>
            </a:extLst>
          </p:cNvPr>
          <p:cNvSpPr txBox="1"/>
          <p:nvPr/>
        </p:nvSpPr>
        <p:spPr>
          <a:xfrm>
            <a:off x="8775012" y="4767992"/>
            <a:ext cx="13356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5363E56-315D-3F7C-9C11-98DFB5187B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082" y="4973603"/>
            <a:ext cx="464716" cy="26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Прямоугольник 37">
            <a:extLst>
              <a:ext uri="{FF2B5EF4-FFF2-40B4-BE49-F238E27FC236}">
                <a16:creationId xmlns:a16="http://schemas.microsoft.com/office/drawing/2014/main" id="{17500924-0817-27C9-7624-2C7B540AAA47}"/>
              </a:ext>
            </a:extLst>
          </p:cNvPr>
          <p:cNvSpPr/>
          <p:nvPr/>
        </p:nvSpPr>
        <p:spPr>
          <a:xfrm>
            <a:off x="6724675" y="4229895"/>
            <a:ext cx="3716253" cy="1765319"/>
          </a:xfrm>
          <a:custGeom>
            <a:avLst/>
            <a:gdLst>
              <a:gd name="connsiteX0" fmla="*/ 0 w 3716253"/>
              <a:gd name="connsiteY0" fmla="*/ 0 h 1765319"/>
              <a:gd name="connsiteX1" fmla="*/ 3716253 w 3716253"/>
              <a:gd name="connsiteY1" fmla="*/ 0 h 1765319"/>
              <a:gd name="connsiteX2" fmla="*/ 3716253 w 3716253"/>
              <a:gd name="connsiteY2" fmla="*/ 1765319 h 1765319"/>
              <a:gd name="connsiteX3" fmla="*/ 0 w 3716253"/>
              <a:gd name="connsiteY3" fmla="*/ 1765319 h 1765319"/>
              <a:gd name="connsiteX4" fmla="*/ 0 w 3716253"/>
              <a:gd name="connsiteY4" fmla="*/ 0 h 1765319"/>
              <a:gd name="connsiteX0" fmla="*/ 0 w 3716253"/>
              <a:gd name="connsiteY0" fmla="*/ 0 h 1765319"/>
              <a:gd name="connsiteX1" fmla="*/ 2009017 w 3716253"/>
              <a:gd name="connsiteY1" fmla="*/ 13859 h 1765319"/>
              <a:gd name="connsiteX2" fmla="*/ 3716253 w 3716253"/>
              <a:gd name="connsiteY2" fmla="*/ 0 h 1765319"/>
              <a:gd name="connsiteX3" fmla="*/ 3716253 w 3716253"/>
              <a:gd name="connsiteY3" fmla="*/ 1765319 h 1765319"/>
              <a:gd name="connsiteX4" fmla="*/ 0 w 3716253"/>
              <a:gd name="connsiteY4" fmla="*/ 1765319 h 1765319"/>
              <a:gd name="connsiteX5" fmla="*/ 0 w 3716253"/>
              <a:gd name="connsiteY5" fmla="*/ 0 h 176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6253" h="1765319">
                <a:moveTo>
                  <a:pt x="0" y="0"/>
                </a:moveTo>
                <a:lnTo>
                  <a:pt x="2009017" y="13859"/>
                </a:lnTo>
                <a:lnTo>
                  <a:pt x="3716253" y="0"/>
                </a:lnTo>
                <a:lnTo>
                  <a:pt x="3716253" y="1765319"/>
                </a:lnTo>
                <a:lnTo>
                  <a:pt x="0" y="1765319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D28CCA-C34B-A46C-02E5-85BBE216B0FB}"/>
              </a:ext>
            </a:extLst>
          </p:cNvPr>
          <p:cNvSpPr txBox="1"/>
          <p:nvPr/>
        </p:nvSpPr>
        <p:spPr>
          <a:xfrm>
            <a:off x="6936418" y="4261181"/>
            <a:ext cx="1341834" cy="472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sz="2400" b="1" i="1" dirty="0">
                <a:solidFill>
                  <a:schemeClr val="bg1"/>
                </a:solidFill>
              </a:rPr>
              <a:t>Backend</a:t>
            </a:r>
            <a:endParaRPr lang="ru-RU" sz="2400" b="1" i="1" dirty="0">
              <a:solidFill>
                <a:schemeClr val="bg1"/>
              </a:solidFill>
            </a:endParaRPr>
          </a:p>
        </p:txBody>
      </p:sp>
      <p:pic>
        <p:nvPicPr>
          <p:cNvPr id="35" name="Picture 24">
            <a:extLst>
              <a:ext uri="{FF2B5EF4-FFF2-40B4-BE49-F238E27FC236}">
                <a16:creationId xmlns:a16="http://schemas.microsoft.com/office/drawing/2014/main" id="{3CEE6980-F4A6-A6FB-B163-DD9CAAA1A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75" y="5373842"/>
            <a:ext cx="425254" cy="4236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2D60EE2-E691-9A9B-134C-10E9C4072C9F}"/>
              </a:ext>
            </a:extLst>
          </p:cNvPr>
          <p:cNvSpPr txBox="1"/>
          <p:nvPr/>
        </p:nvSpPr>
        <p:spPr>
          <a:xfrm>
            <a:off x="7227277" y="4903008"/>
            <a:ext cx="12674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Django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REST-framework</a:t>
            </a:r>
            <a:endParaRPr lang="en" sz="1200" dirty="0">
              <a:solidFill>
                <a:schemeClr val="bg1"/>
              </a:solidFill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CBBD97E-5988-B494-78E1-30B822265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9213" y="5207287"/>
            <a:ext cx="349117" cy="38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ACB315D-2AA2-32D1-6D21-56578FC119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4216" y="4705827"/>
            <a:ext cx="332131" cy="354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7E20A8A-2B62-2ACB-28F5-6E6D3F3155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9619" y="4719885"/>
            <a:ext cx="549369" cy="249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275AD455-BF94-3612-E23C-2A08178690D9}"/>
              </a:ext>
            </a:extLst>
          </p:cNvPr>
          <p:cNvSpPr/>
          <p:nvPr/>
        </p:nvSpPr>
        <p:spPr>
          <a:xfrm>
            <a:off x="4218318" y="1481559"/>
            <a:ext cx="6554457" cy="491924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41" name="Picture 14">
            <a:extLst>
              <a:ext uri="{FF2B5EF4-FFF2-40B4-BE49-F238E27FC236}">
                <a16:creationId xmlns:a16="http://schemas.microsoft.com/office/drawing/2014/main" id="{2F524A94-7EC8-D7A0-0C69-5AAEFBFB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36" y="1738816"/>
            <a:ext cx="1325218" cy="118161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F5FACB5-6AF3-BCC5-0B1F-33F01FBF7C5F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394841" y="3941179"/>
            <a:ext cx="823477" cy="1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AD9EE2-42CB-0A71-7269-8B06AC3218EE}"/>
              </a:ext>
            </a:extLst>
          </p:cNvPr>
          <p:cNvSpPr txBox="1"/>
          <p:nvPr/>
        </p:nvSpPr>
        <p:spPr>
          <a:xfrm>
            <a:off x="8775012" y="4811643"/>
            <a:ext cx="1545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elmo</a:t>
            </a:r>
            <a:r>
              <a:rPr lang="en-US" sz="1200" dirty="0">
                <a:solidFill>
                  <a:schemeClr val="bg1"/>
                </a:solidFill>
              </a:rPr>
              <a:t>-embedding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RNN-neuro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K-means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PageRankRating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2AA9988-0E07-1CF2-4652-18C5F078E2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411" y="3388721"/>
            <a:ext cx="2692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447EB-0413-6347-0CEE-E0E639E45814}"/>
              </a:ext>
            </a:extLst>
          </p:cNvPr>
          <p:cNvSpPr txBox="1"/>
          <p:nvPr/>
        </p:nvSpPr>
        <p:spPr>
          <a:xfrm>
            <a:off x="838200" y="1807616"/>
            <a:ext cx="5460023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</a:rPr>
              <a:t>Парсинг</a:t>
            </a:r>
            <a:r>
              <a:rPr lang="ru-RU" sz="2800" dirty="0">
                <a:solidFill>
                  <a:schemeClr val="bg1"/>
                </a:solidFill>
              </a:rPr>
              <a:t> основных новостных сайтов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с помощью </a:t>
            </a:r>
            <a:r>
              <a:rPr lang="en-US" sz="2800" dirty="0">
                <a:solidFill>
                  <a:schemeClr val="bg1"/>
                </a:solidFill>
              </a:rPr>
              <a:t>RSS-</a:t>
            </a:r>
            <a:r>
              <a:rPr lang="ru-RU" sz="2800" dirty="0">
                <a:solidFill>
                  <a:schemeClr val="bg1"/>
                </a:solidFill>
              </a:rPr>
              <a:t>потоков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Обработка полученных данных с помощью </a:t>
            </a:r>
            <a:r>
              <a:rPr lang="en-US" sz="2800" dirty="0" err="1">
                <a:solidFill>
                  <a:schemeClr val="bg1"/>
                </a:solidFill>
              </a:rPr>
              <a:t>nltk</a:t>
            </a:r>
            <a:endParaRPr lang="ru-RU" sz="28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Форматирование информации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7B887D3-06AD-97A0-F5FA-5A9A1FCA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70" y="1965748"/>
            <a:ext cx="6204439" cy="467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Распределение новостей по ролям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2A46-8D9D-3E6D-CB61-8CB637761EB2}"/>
              </a:ext>
            </a:extLst>
          </p:cNvPr>
          <p:cNvSpPr txBox="1"/>
          <p:nvPr/>
        </p:nvSpPr>
        <p:spPr>
          <a:xfrm>
            <a:off x="0" y="1520201"/>
            <a:ext cx="12115800" cy="190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Использовали обученный на 5 млн русских слов </a:t>
            </a:r>
            <a:r>
              <a:rPr lang="en-US" sz="2800" dirty="0">
                <a:solidFill>
                  <a:schemeClr val="bg1"/>
                </a:solidFill>
              </a:rPr>
              <a:t>embedding-</a:t>
            </a:r>
            <a:r>
              <a:rPr lang="ru-RU" sz="2800" dirty="0">
                <a:solidFill>
                  <a:schemeClr val="bg1"/>
                </a:solidFill>
              </a:rPr>
              <a:t>слой</a:t>
            </a:r>
            <a:endParaRPr lang="en-US" sz="28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Построили </a:t>
            </a:r>
            <a:r>
              <a:rPr lang="en-US" sz="2800" dirty="0">
                <a:solidFill>
                  <a:schemeClr val="bg1"/>
                </a:solidFill>
              </a:rPr>
              <a:t>RNN-</a:t>
            </a:r>
            <a:r>
              <a:rPr lang="ru-RU" sz="2800" dirty="0">
                <a:solidFill>
                  <a:schemeClr val="bg1"/>
                </a:solidFill>
              </a:rPr>
              <a:t>модель для классификации новостей по размеченным данным.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1" name="animation">
            <a:hlinkClick r:id="" action="ppaction://media"/>
            <a:extLst>
              <a:ext uri="{FF2B5EF4-FFF2-40B4-BE49-F238E27FC236}">
                <a16:creationId xmlns:a16="http://schemas.microsoft.com/office/drawing/2014/main" id="{50012D2F-A9EE-5564-1D15-971F0ADAA7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8797" y="2611315"/>
            <a:ext cx="7064865" cy="39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Оценка полученных результатов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51DD3-7095-BD1C-8486-7A3422F4AB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1" t="10129" r="12299" b="10770"/>
          <a:stretch/>
        </p:blipFill>
        <p:spPr>
          <a:xfrm>
            <a:off x="6512808" y="1571282"/>
            <a:ext cx="4986892" cy="4822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3222AB-5A31-6A71-B634-7C4BB0646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45" r="5532"/>
          <a:stretch/>
        </p:blipFill>
        <p:spPr>
          <a:xfrm>
            <a:off x="275492" y="1731594"/>
            <a:ext cx="6116516" cy="44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7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DF075A-C0FE-00DC-71B2-FBCA4894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-1828800"/>
            <a:ext cx="28089760" cy="20128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59656-72C7-795D-734A-6C5ACE58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Кластеризация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2A46-8D9D-3E6D-CB61-8CB637761EB2}"/>
              </a:ext>
            </a:extLst>
          </p:cNvPr>
          <p:cNvSpPr txBox="1"/>
          <p:nvPr/>
        </p:nvSpPr>
        <p:spPr>
          <a:xfrm>
            <a:off x="501162" y="1520201"/>
            <a:ext cx="10418884" cy="190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Для кластеризации используется алгоритм </a:t>
            </a:r>
            <a:r>
              <a:rPr lang="en-US" sz="2800" dirty="0" err="1">
                <a:solidFill>
                  <a:schemeClr val="bg1"/>
                </a:solidFill>
              </a:rPr>
              <a:t>kMeans</a:t>
            </a:r>
            <a:endParaRPr lang="en-US" sz="28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Использование метрики силуэта для поиска наилучшего количества кластеров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Кластеризация происходит по заголовкам статей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92AABE-3055-610F-C7BF-5E4A4D2F1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5" t="9872" r="8656" b="9230"/>
          <a:stretch/>
        </p:blipFill>
        <p:spPr>
          <a:xfrm>
            <a:off x="3763105" y="3437793"/>
            <a:ext cx="4492871" cy="31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1602</TotalTime>
  <Words>309</Words>
  <Application>Microsoft Office PowerPoint</Application>
  <PresentationFormat>Широкоэкранный</PresentationFormat>
  <Paragraphs>95</Paragraphs>
  <Slides>15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Baloo Cyrillic</vt:lpstr>
      <vt:lpstr>Calibri</vt:lpstr>
      <vt:lpstr>Calibri Light</vt:lpstr>
      <vt:lpstr>font_h1</vt:lpstr>
      <vt:lpstr>Manrope</vt:lpstr>
      <vt:lpstr>Тема Office</vt:lpstr>
      <vt:lpstr>Профильная лента бизнес-новостей</vt:lpstr>
      <vt:lpstr>Команда</vt:lpstr>
      <vt:lpstr>Проблема и актуальность</vt:lpstr>
      <vt:lpstr>Реализация и функциональные возможности</vt:lpstr>
      <vt:lpstr>Архитектура приложения</vt:lpstr>
      <vt:lpstr>Предобработка данных</vt:lpstr>
      <vt:lpstr>Распределение новостей по ролям</vt:lpstr>
      <vt:lpstr>Оценка полученных результатов</vt:lpstr>
      <vt:lpstr>Кластеризация</vt:lpstr>
      <vt:lpstr>Ранжирование</vt:lpstr>
      <vt:lpstr>Тренды и инсайды</vt:lpstr>
      <vt:lpstr>Работа приложения</vt:lpstr>
      <vt:lpstr>Проделанная работа</vt:lpstr>
      <vt:lpstr>Планы на будущее</vt:lpstr>
      <vt:lpstr>Профильная лента бизнес-новостей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Интеллектуальный анализ работы хранилища данных на основании обработки логов</dc:title>
  <dc:creator>Microsoft Office User</dc:creator>
  <cp:lastModifiedBy>Иван Кришталь</cp:lastModifiedBy>
  <cp:revision>14</cp:revision>
  <dcterms:created xsi:type="dcterms:W3CDTF">2022-09-25T06:05:55Z</dcterms:created>
  <dcterms:modified xsi:type="dcterms:W3CDTF">2022-10-09T07:52:50Z</dcterms:modified>
</cp:coreProperties>
</file>